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6C68-DDAB-4D09-8E72-8E937BD7768C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289E-2F4B-4BDB-9E3D-307BE649A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06A-6BE7-43E8-8AD6-C09FC266B36F}" type="datetime1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85EE-4AB9-42CD-8126-E74FE77A9ED8}" type="datetime1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916C-83BE-4CC1-8A21-D05CD30C43DB}" type="datetime1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183-B2A1-4784-80CE-65A33D52CB0B}" type="datetime1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88E9-D2C3-4436-BFEE-5F0C2E0896FE}" type="datetime1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BC7-66CE-44BA-84C4-ADF5D358A8E5}" type="datetime1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F641-8A7B-48BB-9924-29525D09D843}" type="datetime1">
              <a:rPr lang="ru-RU" smtClean="0"/>
              <a:t>09.02.2026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CC1A-CDB1-4CBC-83A8-3EB958439194}" type="datetime1">
              <a:rPr lang="ru-RU" smtClean="0"/>
              <a:t>09.02.2026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5F1-78C0-4305-B0EC-8CEF047F6C93}" type="datetime1">
              <a:rPr lang="ru-RU" smtClean="0"/>
              <a:t>09.02.2026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0FB-17C0-4434-90C8-A4668EF13565}" type="datetime1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1FD-3FC4-47EA-B2EB-FF46800F6009}" type="datetime1">
              <a:rPr lang="ru-RU" smtClean="0"/>
              <a:t>09.02.2026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404-ED28-47FE-9DC5-C6BCEA110D1D}" type="datetime1">
              <a:rPr lang="ru-RU" smtClean="0"/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toring.fiit.ssau.ru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91.222.129.17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.fiit.ssau.ru/" TargetMode="External"/><Relationship Id="rId11" Type="http://schemas.openxmlformats.org/officeDocument/2006/relationships/hyperlink" Target="https://ps-info.ssau.ru/" TargetMode="External"/><Relationship Id="rId5" Type="http://schemas.openxmlformats.org/officeDocument/2006/relationships/hyperlink" Target="https://templet.ssau.ru/wiki" TargetMode="External"/><Relationship Id="rId10" Type="http://schemas.openxmlformats.org/officeDocument/2006/relationships/hyperlink" Target="https://repoart.fiit.ssau.ru/" TargetMode="External"/><Relationship Id="rId4" Type="http://schemas.openxmlformats.org/officeDocument/2006/relationships/hyperlink" Target="http://templet.ssau.ru/app/" TargetMode="External"/><Relationship Id="rId9" Type="http://schemas.openxmlformats.org/officeDocument/2006/relationships/hyperlink" Target="https://jenkins.fiit.ssau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5818" y="2825369"/>
            <a:ext cx="5128181" cy="13234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Elektra Text Pro" panose="02000503030000020004" pitchFamily="50" charset="-52"/>
              </a:rPr>
              <a:t>СТРАТЕГИЯ РАЗВИТИЯ КАФЕДРЫ ПРОГРАММНЫХ СИСТЕМ В КОНТЕКСТЕ РАЗРАБОТКИ СОВРЕМЕННОЙ</a:t>
            </a:r>
            <a:br>
              <a:rPr lang="ru-RU" sz="2000" dirty="0">
                <a:solidFill>
                  <a:schemeClr val="bg1"/>
                </a:solidFill>
                <a:latin typeface="Elektra Text Pro" panose="02000503030000020004" pitchFamily="50" charset="-52"/>
              </a:rPr>
            </a:br>
            <a:r>
              <a:rPr lang="ru-RU" sz="2000" dirty="0">
                <a:solidFill>
                  <a:schemeClr val="bg1"/>
                </a:solidFill>
                <a:latin typeface="Elektra Text Pro" panose="02000503030000020004" pitchFamily="50" charset="-52"/>
              </a:rPr>
              <a:t> ЦИФРОВОЙ ОБЛАЧНОЙ СРЕДЫ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9270" y="4897736"/>
            <a:ext cx="3846286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Заведующий кафедрой программных систем, д.т.н. </a:t>
            </a:r>
            <a:r>
              <a:rPr lang="ru-RU" sz="1400" dirty="0" err="1">
                <a:solidFill>
                  <a:schemeClr val="bg1"/>
                </a:solidFill>
                <a:latin typeface="Elektra Text Pro" panose="02000503030000020004" pitchFamily="50" charset="-52"/>
              </a:rPr>
              <a:t>Востокин</a:t>
            </a:r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 Сергей Владимирович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9270" y="6093311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Самара, 10 февраля 2026</a:t>
            </a: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C43F-98B8-B836-2ECF-54994DBF8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FCE1C-8682-DEE7-0A36-53BBFCB84EC5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ВЗАИМОДЕЙСТВИЕ С ТЕХНОЛОГИЧЕСКИМ ПАРТНЕРОМ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0987D-1561-5460-68EA-126F275F8CAF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F97E9-8274-5C28-A734-80368E53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7" y="943244"/>
            <a:ext cx="3444863" cy="1714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A5939-AACA-D526-EF40-5892FC3A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801" y="1025014"/>
            <a:ext cx="4614188" cy="15816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5F2A80-A4E9-3E67-6997-FBE0C848D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38" y="3195164"/>
            <a:ext cx="4208433" cy="1282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92950D-B2AE-FF09-7A51-12D28F9B4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862" y="2891748"/>
            <a:ext cx="3704734" cy="26779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CE442F-A58F-DB3B-DB3B-B461CB58CB54}"/>
              </a:ext>
            </a:extLst>
          </p:cNvPr>
          <p:cNvSpPr txBox="1"/>
          <p:nvPr/>
        </p:nvSpPr>
        <p:spPr>
          <a:xfrm>
            <a:off x="533862" y="4509064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2025 </a:t>
            </a:r>
            <a:r>
              <a:rPr lang="ru-RU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году сотрудники</a:t>
            </a: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кафедры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приняли участие на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международной конференции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GRID’2025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 темам развития цифровой облачной среды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51AEF-640C-E540-CA7C-797CCDEA1D35}"/>
              </a:ext>
            </a:extLst>
          </p:cNvPr>
          <p:cNvSpPr txBox="1"/>
          <p:nvPr/>
        </p:nvSpPr>
        <p:spPr>
          <a:xfrm>
            <a:off x="533862" y="5592627"/>
            <a:ext cx="82767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В 2025 году с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туденты ИИК от кафедры программных систем приняли участие в работе</a:t>
            </a:r>
            <a:br>
              <a:rPr lang="ru-RU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Школы по информационным технологиям ОИЯИ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числе 50 студентов высших учебных заведений РФ и стран-участниц ОИЯИ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1823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04BB1-38AF-EFC1-AB9B-6D4171A13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438AD9-158F-7DDE-ADCC-942AF3D5DF0B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НАУЧНАЯ РАБОТА В ОБЛАСТИ РАЗВИТИЯ ЦИФРОВОЙ СРЕДЫ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45E17-A6F8-4596-86B3-6E908F9FDD0D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2BABE-C44C-2247-9C9F-E3038636F051}"/>
              </a:ext>
            </a:extLst>
          </p:cNvPr>
          <p:cNvSpPr txBox="1"/>
          <p:nvPr/>
        </p:nvSpPr>
        <p:spPr>
          <a:xfrm>
            <a:off x="366305" y="1071842"/>
            <a:ext cx="84113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Каликин</a:t>
            </a:r>
            <a:r>
              <a:rPr lang="ru-RU" sz="2000" dirty="0"/>
              <a:t> Михаил – кандидатская диссертация по </a:t>
            </a:r>
            <a:r>
              <a:rPr lang="ru-RU" sz="2000" b="1" i="1" dirty="0"/>
              <a:t>общей концепции и реализации среды</a:t>
            </a:r>
            <a:r>
              <a:rPr lang="ru-RU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Румяна </a:t>
            </a:r>
            <a:r>
              <a:rPr lang="ru-RU" sz="2000" dirty="0" err="1"/>
              <a:t>Грумеза</a:t>
            </a:r>
            <a:r>
              <a:rPr lang="ru-RU" sz="2000" dirty="0"/>
              <a:t> – бакалаврская работа по сервисному </a:t>
            </a:r>
            <a:r>
              <a:rPr lang="ru-RU" sz="2000" b="1" i="1" dirty="0"/>
              <a:t>приложению для управления процессом вступительного испытания в магистратуру через цифровую среду</a:t>
            </a:r>
            <a:r>
              <a:rPr lang="ru-RU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Русин Максим – кандидатская диссертация по </a:t>
            </a:r>
            <a:r>
              <a:rPr lang="ru-RU" sz="2000" b="1" i="1" dirty="0"/>
              <a:t>концепции промежуточного ПО для реализации сервисных приложений </a:t>
            </a:r>
            <a:r>
              <a:rPr lang="ru-RU" sz="2000" dirty="0"/>
              <a:t>в цифровой среде (система синхронизации распределенного состояния);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Нурсафин</a:t>
            </a:r>
            <a:r>
              <a:rPr lang="ru-RU" sz="2000" dirty="0"/>
              <a:t> Салават – магистерская диссертация по </a:t>
            </a:r>
            <a:r>
              <a:rPr lang="ru-RU" sz="2000" b="1" i="1" dirty="0"/>
              <a:t>библиотеке среды выполнения сервисных приложений</a:t>
            </a:r>
            <a:r>
              <a:rPr lang="ru-RU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Румянцев Никита – кандидатская диссертация по </a:t>
            </a:r>
            <a:r>
              <a:rPr lang="ru-RU" sz="2000" b="1" i="1" dirty="0"/>
              <a:t>имитационной среде для выполнения сервисных приложений</a:t>
            </a:r>
            <a:r>
              <a:rPr lang="ru-RU" sz="2000" i="1" dirty="0"/>
              <a:t>  </a:t>
            </a:r>
            <a:r>
              <a:rPr lang="ru-RU" sz="2000" dirty="0"/>
              <a:t>для целей отладки и тестирования;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Михайлова Кристина и Ганенко Никита – магистерские диссертации по методике </a:t>
            </a:r>
            <a:r>
              <a:rPr lang="ru-RU" sz="2000" b="1" i="1" dirty="0"/>
              <a:t>сравнительного тестирования эффективности вычислительных приложений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07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605AC-CF59-DD67-8337-04788F05C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6369C2-E20A-A66F-4845-546A0089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23" y="3273171"/>
            <a:ext cx="4930219" cy="2826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B3C94-BEEC-81B3-3DA9-3A8ACF6C05EF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КОНКУРСНЫЕ РАБОТЫ 2025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913F0-B7D1-A289-B11D-498A218B8F3A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166178-11F9-6133-5336-3BECBA4E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57" y="880434"/>
            <a:ext cx="5091640" cy="2701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E9EA12-E5D3-3486-0443-19ABED66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080" y="3657599"/>
            <a:ext cx="1851189" cy="25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50D00-9EA0-A0FB-3D96-4ACF2D555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3B52F-AD61-4BAD-A16A-F1BBBACE9A79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КАЧЕСТВЕННЫЕ ЭФФЕКТЫ ОТ ВНЕДРЕНИЯ В УЧЕБНЫЙ ПРОЦЕСС: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15F47-46DF-3648-CAA4-CC1FBA5F280F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21ADD-F8B2-746B-548F-984FF349E9DD}"/>
              </a:ext>
            </a:extLst>
          </p:cNvPr>
          <p:cNvSpPr txBox="1"/>
          <p:nvPr/>
        </p:nvSpPr>
        <p:spPr>
          <a:xfrm>
            <a:off x="570956" y="1043561"/>
            <a:ext cx="81550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мотивирование студентов к активному участию в учебном процессе, самостоятельности и ответственности за результат обучения;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снижение трудоемкости и повышение качества контактной работы преподавателей со студентами;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стимулирование работы, ориентированной на осязаемый практический результат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ru-RU" dirty="0"/>
              <a:t>учебную программу легко запустить и проверить ее конкретную функцию, легко запустить среду разработки вместе с программой для оперативной правки;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студенты смогут принимать участие в развитии среды в качестве разработчиков сервисных приложений, сценариев развертывания, демонстрационных сетевых приложений и т.п. при выполнении НИР/ВКР;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разработка самой среды – это модель производственного процесса (финтеха, ИТ-компаний), на которой можно проводить целевое обучение;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среда пригодна для демонстраций “образовательных услуг” кафедры абитуриентам как сама по себе, так и для установленных в ней приложений, разработанных студентами.</a:t>
            </a:r>
          </a:p>
        </p:txBody>
      </p:sp>
    </p:spTree>
    <p:extLst>
      <p:ext uri="{BB962C8B-B14F-4D97-AF65-F5344CB8AC3E}">
        <p14:creationId xmlns:p14="http://schemas.microsoft.com/office/powerpoint/2010/main" val="239142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F8806-8A87-F446-F28B-A96C3F788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F6397-4B5A-5FE7-858D-7E65C0ADB684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ЧТО УЖЕ ГОТОВО К ИСПОЛЬЗОВАНИЮ, В ЧЕМ МОЖНО ПРИНЯТЬ УЧАСТИЕ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80181-510E-B61E-5872-10A0FF0BB05D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FA32C-BB35-9B4E-586C-5A9DB5F1E2FE}"/>
              </a:ext>
            </a:extLst>
          </p:cNvPr>
          <p:cNvSpPr txBox="1"/>
          <p:nvPr/>
        </p:nvSpPr>
        <p:spPr>
          <a:xfrm>
            <a:off x="496301" y="886941"/>
            <a:ext cx="82296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Прошли апробацию: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кафедральная система контроля версий - 2 дисциплины,</a:t>
            </a:r>
            <a:r>
              <a:rPr lang="ru-RU" b="1" dirty="0"/>
              <a:t> 7 групп</a:t>
            </a:r>
            <a:r>
              <a:rPr lang="ru-RU" dirty="0"/>
              <a:t> бакалавриата ФИИТ и ИВТ,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JupyterHub</a:t>
            </a:r>
            <a:r>
              <a:rPr lang="ru-RU" dirty="0"/>
              <a:t> в конфигурации многопользовательского сервера - 2 дисциплины, 2 семестра, </a:t>
            </a:r>
            <a:r>
              <a:rPr lang="ru-RU" b="1" dirty="0"/>
              <a:t>6 групп</a:t>
            </a:r>
            <a:r>
              <a:rPr lang="ru-RU" dirty="0"/>
              <a:t> магистров ФИИТ и ИВТ;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лабораторный комплект для распределенных вычислений под управлением </a:t>
            </a:r>
            <a:r>
              <a:rPr lang="ru-RU" dirty="0" err="1"/>
              <a:t>Everest</a:t>
            </a:r>
            <a:r>
              <a:rPr lang="ru-RU" dirty="0"/>
              <a:t> ИППИ РАН - 2 дисциплины, 2 семестра, </a:t>
            </a:r>
            <a:r>
              <a:rPr lang="ru-RU" b="1" dirty="0"/>
              <a:t>6 групп</a:t>
            </a:r>
            <a:r>
              <a:rPr lang="ru-RU" dirty="0"/>
              <a:t> магистров ФИИТ и ИВТ.</a:t>
            </a:r>
          </a:p>
          <a:p>
            <a:endParaRPr lang="ru-RU" dirty="0"/>
          </a:p>
          <a:p>
            <a:r>
              <a:rPr lang="ru-RU" b="1" dirty="0"/>
              <a:t>Приглашаем принять участие: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 сборе требований и проектировании специализированных сред под дисциплины кафедры,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 написании сервисных программ для работы в среде в качестве учебных проектов,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проведении компьютерных экспериментов на базе вычислительной инфраструктуры университета, в том числе на простаивающих сетевых компьютерах,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 размещении студенческих проектов в облаке.</a:t>
            </a:r>
          </a:p>
        </p:txBody>
      </p:sp>
    </p:spTree>
    <p:extLst>
      <p:ext uri="{BB962C8B-B14F-4D97-AF65-F5344CB8AC3E}">
        <p14:creationId xmlns:p14="http://schemas.microsoft.com/office/powerpoint/2010/main" val="271690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D24F-373C-6D2E-A306-7F3859E3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2BB70B-AB8B-4ED2-F60C-96DAD9A4325D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789EB-0874-4096-E1C4-36F33F39C2C8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90E43-ECAE-D85C-7015-97D355EF3B4E}"/>
              </a:ext>
            </a:extLst>
          </p:cNvPr>
          <p:cNvSpPr txBox="1"/>
          <p:nvPr/>
        </p:nvSpPr>
        <p:spPr>
          <a:xfrm>
            <a:off x="463529" y="1524328"/>
            <a:ext cx="82169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Кафедра программных систем способна стать лидером в развитии ЦИФРОВОЙ ОБЛАЧНОЙ СРЕДЫ института информатики и кибернетики, что должно стать драйвером развития самой кафедры на ближайшую перспективу.</a:t>
            </a:r>
          </a:p>
          <a:p>
            <a:endParaRPr lang="ru-RU" sz="2000" dirty="0"/>
          </a:p>
          <a:p>
            <a:endParaRPr lang="ru-RU" sz="2000" dirty="0"/>
          </a:p>
          <a:p>
            <a:pPr algn="ctr"/>
            <a:r>
              <a:rPr lang="ru-RU" sz="28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573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9" y="1514901"/>
            <a:ext cx="84113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Важность участия в развитии цифровой облачной среды для кафедры.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Проблемы университетского облака, какого функционала в нем не хватает.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Вклад в развитие цифровой облачной среды: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введенные в опытную эксплуатацию инструменты,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техническое переоснащение кафедры,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взаимодействие с технологическим партнером,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научная работа аспирантов и студентов.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Ожидаемые эффекты от внедрения инструментов среды в учебный процесс.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Предложения по дальнейшей работе.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ПЛАН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ПЕРЕХОД К НОВОМУ РЕЖИМУ ОБРАЗОВАТЕЛЬНОГО ПРОЦЕССА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65D887-2C3C-08AE-AE99-3C784CD5F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79201"/>
              </p:ext>
            </p:extLst>
          </p:nvPr>
        </p:nvGraphicFramePr>
        <p:xfrm>
          <a:off x="638667" y="934800"/>
          <a:ext cx="8071700" cy="929640"/>
        </p:xfrm>
        <a:graphic>
          <a:graphicData uri="http://schemas.openxmlformats.org/drawingml/2006/table">
            <a:tbl>
              <a:tblPr/>
              <a:tblGrid>
                <a:gridCol w="1139825">
                  <a:extLst>
                    <a:ext uri="{9D8B030D-6E8A-4147-A177-3AD203B41FA5}">
                      <a16:colId xmlns:a16="http://schemas.microsoft.com/office/drawing/2014/main" val="3760195768"/>
                    </a:ext>
                  </a:extLst>
                </a:gridCol>
                <a:gridCol w="1617464">
                  <a:extLst>
                    <a:ext uri="{9D8B030D-6E8A-4147-A177-3AD203B41FA5}">
                      <a16:colId xmlns:a16="http://schemas.microsoft.com/office/drawing/2014/main" val="1759175453"/>
                    </a:ext>
                  </a:extLst>
                </a:gridCol>
                <a:gridCol w="1741652">
                  <a:extLst>
                    <a:ext uri="{9D8B030D-6E8A-4147-A177-3AD203B41FA5}">
                      <a16:colId xmlns:a16="http://schemas.microsoft.com/office/drawing/2014/main" val="4927401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09257999"/>
                    </a:ext>
                  </a:extLst>
                </a:gridCol>
                <a:gridCol w="1743959">
                  <a:extLst>
                    <a:ext uri="{9D8B030D-6E8A-4147-A177-3AD203B41FA5}">
                      <a16:colId xmlns:a16="http://schemas.microsoft.com/office/drawing/2014/main" val="2241915542"/>
                    </a:ext>
                  </a:extLst>
                </a:gridCol>
              </a:tblGrid>
              <a:tr h="2084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КЦП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706729"/>
                  </a:ext>
                </a:extLst>
              </a:tr>
              <a:tr h="2084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Бакалавры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10990"/>
                  </a:ext>
                </a:extLst>
              </a:tr>
              <a:tr h="2084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Магистры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1448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074389D-2116-E2B3-47D5-F41F0E8AF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20759"/>
              </p:ext>
            </p:extLst>
          </p:nvPr>
        </p:nvGraphicFramePr>
        <p:xfrm>
          <a:off x="638668" y="2309572"/>
          <a:ext cx="8071700" cy="929640"/>
        </p:xfrm>
        <a:graphic>
          <a:graphicData uri="http://schemas.openxmlformats.org/drawingml/2006/table">
            <a:tbl>
              <a:tblPr/>
              <a:tblGrid>
                <a:gridCol w="1140236">
                  <a:extLst>
                    <a:ext uri="{9D8B030D-6E8A-4147-A177-3AD203B41FA5}">
                      <a16:colId xmlns:a16="http://schemas.microsoft.com/office/drawing/2014/main" val="1646070379"/>
                    </a:ext>
                  </a:extLst>
                </a:gridCol>
                <a:gridCol w="1611967">
                  <a:extLst>
                    <a:ext uri="{9D8B030D-6E8A-4147-A177-3AD203B41FA5}">
                      <a16:colId xmlns:a16="http://schemas.microsoft.com/office/drawing/2014/main" val="2833478495"/>
                    </a:ext>
                  </a:extLst>
                </a:gridCol>
                <a:gridCol w="1744719">
                  <a:extLst>
                    <a:ext uri="{9D8B030D-6E8A-4147-A177-3AD203B41FA5}">
                      <a16:colId xmlns:a16="http://schemas.microsoft.com/office/drawing/2014/main" val="1695716007"/>
                    </a:ext>
                  </a:extLst>
                </a:gridCol>
                <a:gridCol w="1830059">
                  <a:extLst>
                    <a:ext uri="{9D8B030D-6E8A-4147-A177-3AD203B41FA5}">
                      <a16:colId xmlns:a16="http://schemas.microsoft.com/office/drawing/2014/main" val="658053788"/>
                    </a:ext>
                  </a:extLst>
                </a:gridCol>
                <a:gridCol w="1744719">
                  <a:extLst>
                    <a:ext uri="{9D8B030D-6E8A-4147-A177-3AD203B41FA5}">
                      <a16:colId xmlns:a16="http://schemas.microsoft.com/office/drawing/2014/main" val="33265689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КЦП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552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бакалавры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  <a:endParaRPr lang="ru-RU" sz="12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90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магистры</a:t>
                      </a:r>
                      <a:endParaRPr lang="ru-RU" sz="12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ru-RU" sz="12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ru-RU" sz="12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ru-RU" sz="12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703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98E8818-0B83-085F-06AC-531313BA6DB4}"/>
              </a:ext>
            </a:extLst>
          </p:cNvPr>
          <p:cNvSpPr txBox="1"/>
          <p:nvPr/>
        </p:nvSpPr>
        <p:spPr>
          <a:xfrm>
            <a:off x="647767" y="1862429"/>
            <a:ext cx="80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392</a:t>
            </a:r>
            <a:r>
              <a:rPr lang="ru-RU" dirty="0"/>
              <a:t> – «нормативная» численность контингента в цикл 2019-2022 годов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42186-FE6D-B88B-E95F-799C911DB494}"/>
              </a:ext>
            </a:extLst>
          </p:cNvPr>
          <p:cNvSpPr txBox="1"/>
          <p:nvPr/>
        </p:nvSpPr>
        <p:spPr>
          <a:xfrm>
            <a:off x="570956" y="3690489"/>
            <a:ext cx="8150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Основа перехода – активная адаптация инструментов</a:t>
            </a:r>
            <a:r>
              <a:rPr lang="ru-RU" sz="1600" dirty="0"/>
              <a:t> ЦИФРОВОЙ ОБЛАЧНОЙ СРЕДЫ в образовательных процесс: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размещение методических материалов онлайн;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электронные средства оперативной связи со студентами;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онлайн-трансляции лекций, публикация записей лекций;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интерактивные лабораторные занятия с использованием демонстрации рабочего стола.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25536-61C4-0647-78C9-29640A36073F}"/>
              </a:ext>
            </a:extLst>
          </p:cNvPr>
          <p:cNvSpPr txBox="1"/>
          <p:nvPr/>
        </p:nvSpPr>
        <p:spPr>
          <a:xfrm>
            <a:off x="658762" y="3249732"/>
            <a:ext cx="80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495</a:t>
            </a:r>
            <a:r>
              <a:rPr lang="ru-RU" dirty="0"/>
              <a:t> (+26% к предшествующему циклу или +90% к “доковидным” циклам)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26A21-6B5F-2BB8-7E86-D1A4B5A4613A}"/>
              </a:ext>
            </a:extLst>
          </p:cNvPr>
          <p:cNvSpPr txBox="1"/>
          <p:nvPr/>
        </p:nvSpPr>
        <p:spPr>
          <a:xfrm>
            <a:off x="496302" y="5172496"/>
            <a:ext cx="8496870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Удержание взятого уровня интенсивности учебного процесса и его качества непосредственно зависят от характера использования ЦИФРОВОЙ ОБЛАЧНОЙ СРЕДЫ университета:</a:t>
            </a:r>
            <a:br>
              <a:rPr lang="ru-RU" sz="1600" dirty="0"/>
            </a:br>
            <a:r>
              <a:rPr lang="ru-RU" sz="1600" b="1" i="1" dirty="0"/>
              <a:t>являемся ли мы пассивным пользователем или активно влияем на ее развитие.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65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5F121-B2DD-8794-83F7-540D65DE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2C50F-991A-6FC3-69A0-EFFCC76CFCEC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ЦИФРОВАЯ ОБЛАЧНАЯ СРЕДА КАК ДРАЙВЕР РАЗВИТИЯ КАФЕДРЫ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717E6-6FA8-1F68-759D-19E834526A93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66BD2-916A-3C3D-7A4C-4D43C92EA55F}"/>
              </a:ext>
            </a:extLst>
          </p:cNvPr>
          <p:cNvSpPr txBox="1"/>
          <p:nvPr/>
        </p:nvSpPr>
        <p:spPr>
          <a:xfrm>
            <a:off x="499622" y="779600"/>
            <a:ext cx="8226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“лицо кафедры” </a:t>
            </a:r>
            <a:r>
              <a:rPr lang="ru-RU" sz="2000" dirty="0"/>
              <a:t>– передовое направление ИТ, в котором кафедра имеет заметные успехи, связанное с реализуемым направлением подготовки и профессиональными интересами её сотрудников;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содержательное развитие образовательных программ </a:t>
            </a:r>
            <a:r>
              <a:rPr lang="ru-RU" sz="2000" dirty="0"/>
              <a:t>бакалавриата и магистратуры направления подготовки ФИИТ;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привлечение абитуриентов </a:t>
            </a:r>
            <a:r>
              <a:rPr lang="ru-RU" sz="2000" dirty="0"/>
              <a:t>– средство наглядной демонстрации учебно-профессиональной деятельности кафедры и навыков студентов;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источник тем для научной работы </a:t>
            </a:r>
            <a:r>
              <a:rPr lang="ru-RU" sz="2000" dirty="0"/>
              <a:t>студентов, аспирантов, преподавателей кафедры;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платформа для ИТ-направлений </a:t>
            </a:r>
            <a:r>
              <a:rPr lang="ru-RU" sz="2000" dirty="0"/>
              <a:t>кафедры (</a:t>
            </a:r>
            <a:r>
              <a:rPr lang="ru-RU" sz="2000" i="1" dirty="0"/>
              <a:t>прикладной ИИ</a:t>
            </a:r>
            <a:r>
              <a:rPr lang="ru-RU" sz="2000" dirty="0"/>
              <a:t>, </a:t>
            </a:r>
            <a:r>
              <a:rPr lang="ru-RU" sz="2000" i="1" dirty="0"/>
              <a:t>компьютерная механика космических тросовых систем</a:t>
            </a:r>
            <a:r>
              <a:rPr lang="ru-RU" sz="2000" dirty="0"/>
              <a:t>, </a:t>
            </a:r>
            <a:r>
              <a:rPr lang="ru-RU" sz="2000" i="1" dirty="0"/>
              <a:t>автоматизация распределенных вычислений</a:t>
            </a:r>
            <a:r>
              <a:rPr lang="ru-RU" sz="2000" dirty="0"/>
              <a:t>, </a:t>
            </a:r>
            <a:r>
              <a:rPr lang="ru-RU" sz="2000" i="1" dirty="0"/>
              <a:t>автоматизированные </a:t>
            </a:r>
            <a:r>
              <a:rPr lang="ru-RU" sz="2000" i="1"/>
              <a:t>информационные системы</a:t>
            </a:r>
            <a:r>
              <a:rPr lang="ru-RU" sz="2000"/>
              <a:t>);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целенаправленное </a:t>
            </a:r>
            <a:r>
              <a:rPr lang="ru-RU" sz="2000" b="1" dirty="0"/>
              <a:t>развитие материально-технической </a:t>
            </a:r>
            <a:r>
              <a:rPr lang="ru-RU" sz="2000" dirty="0"/>
              <a:t>базы кафедры;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модель производственной деятельности </a:t>
            </a:r>
            <a:r>
              <a:rPr lang="ru-RU" sz="2000" dirty="0"/>
              <a:t>выпускника направления;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4660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D4A3C-71A7-644D-426A-F7E2EACAE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A2790-A8F3-3BA7-D027-1B72C87EB0F8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ПРОБЛЕМЫ ИСПОЛЬЗОВАНИЯ ЦИФРОВОЙ ОБЛАЧНОЙ СРЕДЫ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33359-9D78-EE41-144F-2378D82C1626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483D3-F944-5F37-C633-F422BE9485DF}"/>
              </a:ext>
            </a:extLst>
          </p:cNvPr>
          <p:cNvSpPr txBox="1"/>
          <p:nvPr/>
        </p:nvSpPr>
        <p:spPr>
          <a:xfrm>
            <a:off x="395926" y="1100120"/>
            <a:ext cx="8330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Задачи организации учебного процесса по конкретным дисциплинам решаются </a:t>
            </a:r>
            <a:r>
              <a:rPr lang="ru-RU" sz="2000" dirty="0" err="1"/>
              <a:t>ad</a:t>
            </a:r>
            <a:r>
              <a:rPr lang="ru-RU" sz="2000" dirty="0"/>
              <a:t> </a:t>
            </a:r>
            <a:r>
              <a:rPr lang="ru-RU" sz="2000" dirty="0" err="1"/>
              <a:t>hoc</a:t>
            </a:r>
            <a:r>
              <a:rPr lang="ru-RU" sz="2000" dirty="0"/>
              <a:t>,  действующая облачная инфраструктура состоит из разрозненных инструментов: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b="1" dirty="0"/>
              <a:t>требуется систематизация методик/лучших практик</a:t>
            </a:r>
            <a:r>
              <a:rPr lang="ru-RU" sz="2000" dirty="0"/>
              <a:t>.</a:t>
            </a:r>
          </a:p>
          <a:p>
            <a:pPr lvl="1"/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Используемые LMS-системы не предназначены для автоматизации лабораторных занятий, а их функционал легко воспроизводится средствами любого облачного офиса: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b="1" dirty="0"/>
              <a:t>требуется новый подход к автоматизации учебного процесса</a:t>
            </a:r>
            <a:r>
              <a:rPr lang="ru-RU" sz="2000" dirty="0"/>
              <a:t>.</a:t>
            </a:r>
          </a:p>
          <a:p>
            <a:pPr lvl="1"/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Направленность практической подготовки ФИИТ органично сочетается с облачными технологиями: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b="1" dirty="0"/>
              <a:t>актуальна организация практической подготовки по дисциплинам профиля ФИИТ в специализированных облачных окружениях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024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15938-8519-D467-E72E-50DB36371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5F92AA-8384-1DA2-C4F6-5295C3E3E843}"/>
              </a:ext>
            </a:extLst>
          </p:cNvPr>
          <p:cNvSpPr txBox="1"/>
          <p:nvPr/>
        </p:nvSpPr>
        <p:spPr>
          <a:xfrm>
            <a:off x="827314" y="301532"/>
            <a:ext cx="796725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БАЗОВЫЙ ФУНКЦИОНАЛ СРЕДЫ ДЛЯ ПРАКТИЧЕСКОЙ ПОДГОТОВКИ СТУДЕНТОВ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86160-1375-1E7B-7CF9-8669BE8164D4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F2710-3D64-243E-2A88-EFE66E07D044}"/>
              </a:ext>
            </a:extLst>
          </p:cNvPr>
          <p:cNvSpPr txBox="1"/>
          <p:nvPr/>
        </p:nvSpPr>
        <p:spPr>
          <a:xfrm>
            <a:off x="383179" y="911585"/>
            <a:ext cx="83271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готовность к использованию “из коробки”, </a:t>
            </a:r>
            <a:r>
              <a:rPr lang="ru-RU" sz="2000" dirty="0"/>
              <a:t>достаточность для выполнения всех этапов лабораторных практикумов из веб-браузера;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персонифицированное взаимодействие </a:t>
            </a:r>
            <a:r>
              <a:rPr lang="ru-RU" sz="2000" dirty="0"/>
              <a:t>студента и преподавателя со средой;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значимость сохраненной в среде информации </a:t>
            </a:r>
            <a:r>
              <a:rPr lang="ru-RU" sz="2000" dirty="0"/>
              <a:t>при оценивании академических достижений;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открытость цифровой среды </a:t>
            </a:r>
            <a:r>
              <a:rPr lang="ru-RU" sz="2000" dirty="0"/>
              <a:t>и воспроизводимость на компьютерах студентов;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средство обеспечения взаимной ответственности </a:t>
            </a:r>
            <a:r>
              <a:rPr lang="ru-RU" sz="2000" dirty="0"/>
              <a:t>студента и преподавателя в образовательном процессе, аналог открытой оферты.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621C2-533C-4AE4-CD1D-952B0D19E5A8}"/>
              </a:ext>
            </a:extLst>
          </p:cNvPr>
          <p:cNvSpPr txBox="1"/>
          <p:nvPr/>
        </p:nvSpPr>
        <p:spPr>
          <a:xfrm>
            <a:off x="735291" y="4178355"/>
            <a:ext cx="7975076" cy="10156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Цифровая среда </a:t>
            </a:r>
            <a:r>
              <a:rPr lang="ru-RU" sz="2000" dirty="0"/>
              <a:t>рассматривается как </a:t>
            </a:r>
            <a:r>
              <a:rPr lang="ru-RU" sz="2000" b="1" dirty="0"/>
              <a:t>инструмент для </a:t>
            </a:r>
            <a:r>
              <a:rPr lang="ru-RU" sz="2000" dirty="0"/>
              <a:t>организации</a:t>
            </a:r>
            <a:r>
              <a:rPr lang="ru-RU" sz="2000" b="1" dirty="0"/>
              <a:t> взаимодействия и общения между студентом и преподавателем </a:t>
            </a:r>
            <a:r>
              <a:rPr lang="ru-RU" sz="2000" dirty="0"/>
              <a:t>по темам изучаемой дисциплины.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3D31C-30FD-A871-8C8D-DC1E81958801}"/>
              </a:ext>
            </a:extLst>
          </p:cNvPr>
          <p:cNvSpPr txBox="1"/>
          <p:nvPr/>
        </p:nvSpPr>
        <p:spPr>
          <a:xfrm>
            <a:off x="735288" y="5243554"/>
            <a:ext cx="764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Цифровая среда не </a:t>
            </a:r>
            <a:r>
              <a:rPr lang="ru-RU" sz="2000" dirty="0"/>
              <a:t>рассматривается как </a:t>
            </a:r>
            <a:r>
              <a:rPr lang="ru-RU" sz="2000" b="1" dirty="0"/>
              <a:t>средство автоматического обучения</a:t>
            </a:r>
            <a:r>
              <a:rPr lang="ru-RU" sz="2000" dirty="0"/>
              <a:t>, заменяющее преподавателя.</a:t>
            </a:r>
          </a:p>
        </p:txBody>
      </p:sp>
    </p:spTree>
    <p:extLst>
      <p:ext uri="{BB962C8B-B14F-4D97-AF65-F5344CB8AC3E}">
        <p14:creationId xmlns:p14="http://schemas.microsoft.com/office/powerpoint/2010/main" val="255686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1EFD-9EEF-63C6-D321-73377337E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375D30-1736-D93F-4CC1-3D0D543A8780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СРЕДСТВА РЕАЛИЗАЦИИ ЗАЯВЛЯЕМОГО ФУНКЦИОНАЛА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8F2C0-3E91-B508-5833-679AF8BCE777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9F743-D510-F6C2-9442-2FB1ABCD652A}"/>
              </a:ext>
            </a:extLst>
          </p:cNvPr>
          <p:cNvSpPr txBox="1"/>
          <p:nvPr/>
        </p:nvSpPr>
        <p:spPr>
          <a:xfrm>
            <a:off x="515155" y="1213244"/>
            <a:ext cx="8210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готовность к использованию “из коробки” </a:t>
            </a:r>
            <a:r>
              <a:rPr lang="ru-RU" sz="2000" dirty="0"/>
              <a:t>→ облачные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персонифицированное взаимодействие </a:t>
            </a:r>
            <a:r>
              <a:rPr lang="ru-RU" sz="2000" dirty="0"/>
              <a:t>→ технология единого входа (SSO) SSAU_ID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постоянное хранение всех действий </a:t>
            </a:r>
            <a:r>
              <a:rPr lang="ru-RU" sz="2000" dirty="0"/>
              <a:t>→ как в системах контроля версий;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открытость цифровой среды </a:t>
            </a:r>
            <a:r>
              <a:rPr lang="ru-RU" sz="2000" dirty="0"/>
              <a:t>→ на основе свободного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аналог открытой оферты  </a:t>
            </a:r>
            <a:r>
              <a:rPr lang="ru-RU" sz="2000" dirty="0"/>
              <a:t>→ содержит сформулированные критерии аттестации по дисциплине и необходимые для прохождения аттестации методические материалы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A2982-8D0B-64CB-76E7-38CDACCD804D}"/>
              </a:ext>
            </a:extLst>
          </p:cNvPr>
          <p:cNvSpPr txBox="1"/>
          <p:nvPr/>
        </p:nvSpPr>
        <p:spPr>
          <a:xfrm>
            <a:off x="827314" y="4369982"/>
            <a:ext cx="76191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Прототипы</a:t>
            </a:r>
            <a:r>
              <a:rPr lang="ru-RU" sz="2000" dirty="0"/>
              <a:t> – среды для научных вычислений (</a:t>
            </a:r>
            <a:r>
              <a:rPr lang="en-US" sz="2000" noProof="0" dirty="0"/>
              <a:t>scientific computing</a:t>
            </a:r>
            <a:r>
              <a:rPr lang="ru-RU" sz="2000" dirty="0"/>
              <a:t>) на основе инструментов проекта </a:t>
            </a:r>
            <a:r>
              <a:rPr lang="ru-RU" sz="2000" b="1" i="1" dirty="0" err="1"/>
              <a:t>Jupyter</a:t>
            </a:r>
            <a:r>
              <a:rPr lang="ru-RU" sz="2000" dirty="0"/>
              <a:t>; производственные среды, в которых используются </a:t>
            </a:r>
            <a:r>
              <a:rPr lang="ru-RU" sz="2000" b="1" i="1" dirty="0" err="1"/>
              <a:t>DevOps</a:t>
            </a:r>
            <a:r>
              <a:rPr lang="ru-RU" sz="2000" dirty="0"/>
              <a:t>-практики и принципы непрерывной интеграции и доставки (</a:t>
            </a:r>
            <a:r>
              <a:rPr lang="ru-RU" sz="2000" b="1" i="1" dirty="0"/>
              <a:t>CI/CD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7095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7B36D-21D9-DA2D-C71A-8A7ADB24F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CB7B4F-FB86-AAAA-455C-714A2628885C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ВКЛАД КАФЕДРЫ В РАЗВИТИЕ ЦИФРОВОЙ ОБЛАЧНОЙ СРЕДЫ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45F94-BF7C-6D49-8BD6-98593BB19EF3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FCABA2-E64A-8AAC-D1FD-31AA775E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9" y="953715"/>
            <a:ext cx="6268825" cy="16680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68EDA3-94F5-DF53-2C5C-DBAC710D6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9" y="3009748"/>
            <a:ext cx="5096780" cy="2123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4CA26-AA42-453A-0F79-F763135DC735}"/>
              </a:ext>
            </a:extLst>
          </p:cNvPr>
          <p:cNvSpPr txBox="1"/>
          <p:nvPr/>
        </p:nvSpPr>
        <p:spPr>
          <a:xfrm>
            <a:off x="5143806" y="1786445"/>
            <a:ext cx="3582183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TempletWeb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ru-RU" sz="1400" b="1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http://templet.ssau.ru/app/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лет в эксплуатации (с 2013 года), ~1000 пользователей Самарского университета и других вузов, на базе технологии компании </a:t>
            </a:r>
            <a:r>
              <a:rPr lang="ru-RU" sz="1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Haulmont</a:t>
            </a:r>
            <a:endParaRPr lang="ru-RU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16D84-1570-7F80-E663-BB61C52352CF}"/>
              </a:ext>
            </a:extLst>
          </p:cNvPr>
          <p:cNvSpPr txBox="1"/>
          <p:nvPr/>
        </p:nvSpPr>
        <p:spPr>
          <a:xfrm>
            <a:off x="3519318" y="3788726"/>
            <a:ext cx="5206671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Новые сайты цифровой облачной среды кафедры: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Templet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https://templet.ssau.ru/wiki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Кафедральный гит -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https://git.fiit.ssau.ru/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-сервер -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http://91.222.129.172/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-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https://monitoring.fiit.ssau.ru/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 сборки/развертывания -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https://jenkins.fiit.ssau.ru/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Хранилище артефактов сборки -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https://repoart.fiit.ssau.ru/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сайт кафедры -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https://ps-info.ssau.ru/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0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1B3D-A685-A032-1111-61F7A24AC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7C677F-4EB5-F9FC-BDBB-9B5055A9C595}"/>
              </a:ext>
            </a:extLst>
          </p:cNvPr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Text Pro" panose="02000503030000020004" pitchFamily="50" charset="-52"/>
              </a:rPr>
              <a:t>ТЕХНИЧЕСКОЕ ПЕРЕОСНАЩЕНИЕ КАФЕДРЫ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069FA-3A00-0374-8BC5-01B7E2C56542}"/>
              </a:ext>
            </a:extLst>
          </p:cNvPr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CB11690-5800-4A0D-8C28-71894E2CF362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F54DE-B1B5-CCE5-B4E1-A221C99F5864}"/>
              </a:ext>
            </a:extLst>
          </p:cNvPr>
          <p:cNvSpPr txBox="1"/>
          <p:nvPr/>
        </p:nvSpPr>
        <p:spPr>
          <a:xfrm>
            <a:off x="444675" y="1021248"/>
            <a:ext cx="841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Обновление компьютерного класса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ауд. 516 – 15 компьютеров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новые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лабораторные столы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ремонт/переоборудование кафедральной сети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 требования виртуализации.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C34B5-75F0-9C7F-D9B3-FA20C0641E74}"/>
              </a:ext>
            </a:extLst>
          </p:cNvPr>
          <p:cNvSpPr txBox="1"/>
          <p:nvPr/>
        </p:nvSpPr>
        <p:spPr>
          <a:xfrm>
            <a:off x="444675" y="2085473"/>
            <a:ext cx="7959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Аппаратная часть цифровой облачной среды находится во внутреннем контуре университета на суперкомпьютере "Сергей Королев" (Управление информатизации и телекоммуникаций СУ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Еленев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Д.В., Центр телекоммуникаций СУ – Баскаков А.В.)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65D7-CBD6-6337-5FCA-BEE85C2A9833}"/>
              </a:ext>
            </a:extLst>
          </p:cNvPr>
          <p:cNvSpPr txBox="1"/>
          <p:nvPr/>
        </p:nvSpPr>
        <p:spPr>
          <a:xfrm>
            <a:off x="444675" y="3426697"/>
            <a:ext cx="82546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Базируется на платформе РЕД Виртуализация от вендора РЕД ОС,</a:t>
            </a:r>
            <a:endParaRPr lang="ru-RU" b="0" dirty="0">
              <a:effectLst/>
            </a:endParaRPr>
          </a:p>
          <a:p>
            <a:pPr rtl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всего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Виртуальных серверов(ВМ)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ru-RU" b="0" dirty="0">
              <a:effectLst/>
            </a:endParaRPr>
          </a:p>
          <a:p>
            <a:pPr rtl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➢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Bastion 1 VM, CPU 2, RAM 4Gb, HDD 50Gb</a:t>
            </a:r>
            <a:endParaRPr lang="en-US" b="0" dirty="0">
              <a:effectLst/>
            </a:endParaRPr>
          </a:p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➢ K8S – 4VM, CPU Total 24 Core, RAM Total 40 Gb, HDD Total 300 Gb;</a:t>
            </a:r>
            <a:endParaRPr lang="en-US" b="0" dirty="0">
              <a:effectLst/>
            </a:endParaRPr>
          </a:p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➢ Jenkins – 3 VM, CPU Total 20 Core, RAM Total 24 GB, HDD Total;</a:t>
            </a:r>
            <a:endParaRPr lang="en-US" b="0" dirty="0">
              <a:effectLst/>
            </a:endParaRPr>
          </a:p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➢ Git – 1 VM, CPU 2, RAM 4 GB, HDD 50GB;</a:t>
            </a:r>
            <a:endParaRPr lang="en-US" b="0" dirty="0">
              <a:effectLst/>
            </a:endParaRPr>
          </a:p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➢ Nexus – 1VM, CPU 4, RAM 8Gb, HDD 100 GB;</a:t>
            </a:r>
            <a:endParaRPr lang="en-US" b="0" dirty="0">
              <a:effectLst/>
            </a:endParaRPr>
          </a:p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➢ Monitoring – 1 VM, CPU 2, RAM 4Gb, HDD 100Gb;</a:t>
            </a:r>
            <a:endParaRPr lang="en-US" b="0" dirty="0">
              <a:effectLst/>
            </a:endParaRPr>
          </a:p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➢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BackUp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1 VM, CPU 2, RAM 4Gb, HDD 100Gb.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236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1417</Words>
  <Application>Microsoft Office PowerPoint</Application>
  <PresentationFormat>Экран (4:3)</PresentationFormat>
  <Paragraphs>157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Elektra Medium Pro</vt:lpstr>
      <vt:lpstr>Elektra Text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Sergey Vostokin</cp:lastModifiedBy>
  <cp:revision>25</cp:revision>
  <dcterms:created xsi:type="dcterms:W3CDTF">2016-03-09T10:31:39Z</dcterms:created>
  <dcterms:modified xsi:type="dcterms:W3CDTF">2026-02-09T13:22:30Z</dcterms:modified>
</cp:coreProperties>
</file>